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58" r:id="rId4"/>
    <p:sldId id="259" r:id="rId5"/>
    <p:sldId id="260" r:id="rId6"/>
    <p:sldId id="261" r:id="rId7"/>
    <p:sldId id="272" r:id="rId8"/>
    <p:sldId id="273" r:id="rId9"/>
    <p:sldId id="25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83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-8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DB479-31E9-4199-8486-0B5CF1F62A84}" type="datetimeFigureOut">
              <a:rPr lang="hu-HU" smtClean="0"/>
              <a:t>2026. 03. 10.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73549-B289-4BC8-B9C5-6EE651B9ED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73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aa14a0d2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aa14a0d2b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aa14a0d2b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u-H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c943fbd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3c943fbd1b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33c943fbd1b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hu-HU"/>
              <a:t>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1463040" y="1011936"/>
            <a:ext cx="13411200" cy="47548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rm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ts val="6600"/>
            </a:pPr>
            <a:r>
              <a:rPr lang="hu-HU" sz="8800"/>
              <a:t>Párkapcsolat és intimitás</a:t>
            </a:r>
            <a:endParaRPr sz="8800"/>
          </a:p>
        </p:txBody>
      </p:sp>
      <p:sp>
        <p:nvSpPr>
          <p:cNvPr id="106" name="Google Shape;106;p1"/>
          <p:cNvSpPr txBox="1">
            <a:spLocks noGrp="1"/>
          </p:cNvSpPr>
          <p:nvPr>
            <p:ph type="subTitle" idx="1"/>
          </p:nvPr>
        </p:nvSpPr>
        <p:spPr>
          <a:xfrm>
            <a:off x="1466735" y="5940827"/>
            <a:ext cx="13411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hu-HU" sz="40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Érzelmi és kapcsolati készségek fejlesztése II.</a:t>
            </a:r>
            <a:endParaRPr sz="5200"/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633" y="306667"/>
            <a:ext cx="4656400" cy="4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g3aa14a0d2b6_0_1"/>
          <p:cNvGrpSpPr/>
          <p:nvPr/>
        </p:nvGrpSpPr>
        <p:grpSpPr>
          <a:xfrm>
            <a:off x="1065854" y="262589"/>
            <a:ext cx="15189159" cy="6044452"/>
            <a:chOff x="1550450" y="836288"/>
            <a:chExt cx="9785988" cy="3894287"/>
          </a:xfrm>
        </p:grpSpPr>
        <p:sp>
          <p:nvSpPr>
            <p:cNvPr id="114" name="Google Shape;114;g3aa14a0d2b6_0_1"/>
            <p:cNvSpPr/>
            <p:nvPr/>
          </p:nvSpPr>
          <p:spPr>
            <a:xfrm>
              <a:off x="5347008" y="836288"/>
              <a:ext cx="2222100" cy="1446900"/>
            </a:xfrm>
            <a:prstGeom prst="roundRect">
              <a:avLst>
                <a:gd name="adj" fmla="val 16667"/>
              </a:avLst>
            </a:prstGeom>
            <a:solidFill>
              <a:srgbClr val="DCD8DC"/>
            </a:solidFill>
            <a:ln w="1107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1933" tIns="141933" rIns="141933" bIns="141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561"/>
              </a:pPr>
              <a:r>
                <a:rPr lang="hu-HU" sz="3569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PÁRKAPCSOLAT</a:t>
              </a:r>
              <a:endParaRPr sz="356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" name="Google Shape;115;g3aa14a0d2b6_0_1"/>
            <p:cNvCxnSpPr>
              <a:stCxn id="114" idx="2"/>
            </p:cNvCxnSpPr>
            <p:nvPr/>
          </p:nvCxnSpPr>
          <p:spPr>
            <a:xfrm>
              <a:off x="6458058" y="2283188"/>
              <a:ext cx="0" cy="485100"/>
            </a:xfrm>
            <a:prstGeom prst="straightConnector1">
              <a:avLst/>
            </a:prstGeom>
            <a:noFill/>
            <a:ln w="1107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g3aa14a0d2b6_0_1"/>
            <p:cNvCxnSpPr/>
            <p:nvPr/>
          </p:nvCxnSpPr>
          <p:spPr>
            <a:xfrm rot="10800000">
              <a:off x="2464675" y="2768325"/>
              <a:ext cx="7967700" cy="19800"/>
            </a:xfrm>
            <a:prstGeom prst="straightConnector1">
              <a:avLst/>
            </a:prstGeom>
            <a:noFill/>
            <a:ln w="1107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" name="Google Shape;117;g3aa14a0d2b6_0_1"/>
            <p:cNvCxnSpPr/>
            <p:nvPr/>
          </p:nvCxnSpPr>
          <p:spPr>
            <a:xfrm>
              <a:off x="2464550" y="2768450"/>
              <a:ext cx="9900" cy="495600"/>
            </a:xfrm>
            <a:prstGeom prst="straightConnector1">
              <a:avLst/>
            </a:prstGeom>
            <a:noFill/>
            <a:ln w="1107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" name="Google Shape;118;g3aa14a0d2b6_0_1"/>
            <p:cNvCxnSpPr/>
            <p:nvPr/>
          </p:nvCxnSpPr>
          <p:spPr>
            <a:xfrm>
              <a:off x="4456425" y="2768438"/>
              <a:ext cx="9900" cy="495600"/>
            </a:xfrm>
            <a:prstGeom prst="straightConnector1">
              <a:avLst/>
            </a:prstGeom>
            <a:noFill/>
            <a:ln w="1107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9" name="Google Shape;119;g3aa14a0d2b6_0_1"/>
            <p:cNvSpPr/>
            <p:nvPr/>
          </p:nvSpPr>
          <p:spPr>
            <a:xfrm>
              <a:off x="1550450" y="3264250"/>
              <a:ext cx="1838100" cy="1446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107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1933" tIns="141933" rIns="141933" bIns="141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81"/>
              </a:pPr>
              <a:r>
                <a:rPr lang="hu-HU" sz="3415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1. lépés: Ismerkedés Randevúzás</a:t>
              </a:r>
              <a:endParaRPr sz="217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0" name="Google Shape;120;g3aa14a0d2b6_0_1"/>
            <p:cNvCxnSpPr/>
            <p:nvPr/>
          </p:nvCxnSpPr>
          <p:spPr>
            <a:xfrm>
              <a:off x="6448300" y="2768450"/>
              <a:ext cx="9900" cy="495600"/>
            </a:xfrm>
            <a:prstGeom prst="straightConnector1">
              <a:avLst/>
            </a:prstGeom>
            <a:noFill/>
            <a:ln w="1107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1" name="Google Shape;121;g3aa14a0d2b6_0_1"/>
            <p:cNvSpPr/>
            <p:nvPr/>
          </p:nvSpPr>
          <p:spPr>
            <a:xfrm>
              <a:off x="3539863" y="3264250"/>
              <a:ext cx="1838100" cy="1446900"/>
            </a:xfrm>
            <a:prstGeom prst="roundRect">
              <a:avLst>
                <a:gd name="adj" fmla="val 16667"/>
              </a:avLst>
            </a:prstGeom>
            <a:solidFill>
              <a:srgbClr val="DCD8DC"/>
            </a:solidFill>
            <a:ln w="1107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1933" tIns="141933" rIns="141933" bIns="141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81"/>
              </a:pPr>
              <a:endParaRPr sz="341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1281"/>
              </a:pPr>
              <a:r>
                <a:rPr lang="hu-HU" sz="3415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 lépés: Szerelem, járás</a:t>
              </a:r>
              <a:endParaRPr sz="341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g3aa14a0d2b6_0_1"/>
            <p:cNvSpPr/>
            <p:nvPr/>
          </p:nvSpPr>
          <p:spPr>
            <a:xfrm>
              <a:off x="5529283" y="3204327"/>
              <a:ext cx="1838100" cy="15261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8500" cap="flat" cmpd="sng">
              <a:solidFill>
                <a:srgbClr val="7E60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1933" tIns="141933" rIns="141933" bIns="141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81"/>
              </a:pPr>
              <a:endParaRPr sz="3415" b="1">
                <a:solidFill>
                  <a:srgbClr val="000000"/>
                </a:solidFill>
                <a:highlight>
                  <a:srgbClr val="CCCCCC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1281"/>
              </a:pPr>
              <a:r>
                <a:rPr lang="hu-HU" sz="3415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3. lépés: Szexualitás</a:t>
              </a:r>
              <a:endParaRPr sz="341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1281"/>
              </a:pPr>
              <a:endParaRPr sz="341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3" name="Google Shape;123;g3aa14a0d2b6_0_1"/>
            <p:cNvCxnSpPr/>
            <p:nvPr/>
          </p:nvCxnSpPr>
          <p:spPr>
            <a:xfrm>
              <a:off x="8430375" y="2768450"/>
              <a:ext cx="9900" cy="495600"/>
            </a:xfrm>
            <a:prstGeom prst="straightConnector1">
              <a:avLst/>
            </a:prstGeom>
            <a:noFill/>
            <a:ln w="1107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" name="Google Shape;124;g3aa14a0d2b6_0_1"/>
            <p:cNvCxnSpPr/>
            <p:nvPr/>
          </p:nvCxnSpPr>
          <p:spPr>
            <a:xfrm>
              <a:off x="10412450" y="2768450"/>
              <a:ext cx="9900" cy="495600"/>
            </a:xfrm>
            <a:prstGeom prst="straightConnector1">
              <a:avLst/>
            </a:prstGeom>
            <a:noFill/>
            <a:ln w="1107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5" name="Google Shape;125;g3aa14a0d2b6_0_1"/>
            <p:cNvSpPr/>
            <p:nvPr/>
          </p:nvSpPr>
          <p:spPr>
            <a:xfrm>
              <a:off x="7516263" y="3283675"/>
              <a:ext cx="1838100" cy="1446900"/>
            </a:xfrm>
            <a:prstGeom prst="roundRect">
              <a:avLst>
                <a:gd name="adj" fmla="val 16667"/>
              </a:avLst>
            </a:prstGeom>
            <a:solidFill>
              <a:srgbClr val="DCD8DC"/>
            </a:solidFill>
            <a:ln w="1107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1933" tIns="141933" rIns="141933" bIns="141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81"/>
              </a:pPr>
              <a:r>
                <a:rPr lang="hu-HU" sz="3415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4. lépés: Házasság / Élettársi kapcsolat</a:t>
              </a:r>
              <a:endParaRPr sz="217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g3aa14a0d2b6_0_1"/>
            <p:cNvSpPr/>
            <p:nvPr/>
          </p:nvSpPr>
          <p:spPr>
            <a:xfrm>
              <a:off x="9498338" y="3283675"/>
              <a:ext cx="1838100" cy="14469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107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1933" tIns="141933" rIns="141933" bIns="141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81"/>
              </a:pPr>
              <a:r>
                <a:rPr lang="hu-HU" sz="3415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(5. lépés):</a:t>
              </a:r>
              <a:endParaRPr sz="341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1281"/>
              </a:pPr>
              <a:r>
                <a:rPr lang="hu-HU" sz="3415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(Szakítás / Válás)</a:t>
              </a:r>
              <a:endParaRPr sz="217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7" name="Google Shape;127;g3aa14a0d2b6_0_1"/>
          <p:cNvPicPr preferRelativeResize="0">
            <a:picLocks noGrp="1"/>
          </p:cNvPicPr>
          <p:nvPr>
            <p:ph type="subTitle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74433" y="6488984"/>
            <a:ext cx="2419200" cy="17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aa14a0d2b6_0_1"/>
          <p:cNvPicPr preferRelativeResize="0"/>
          <p:nvPr/>
        </p:nvPicPr>
        <p:blipFill rotWithShape="1">
          <a:blip r:embed="rId4">
            <a:alphaModFix/>
          </a:blip>
          <a:srcRect l="29296" t="29111" r="33450" b="30277"/>
          <a:stretch/>
        </p:blipFill>
        <p:spPr>
          <a:xfrm>
            <a:off x="7514082" y="6795401"/>
            <a:ext cx="2370701" cy="145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aa14a0d2b6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1951" y="6397402"/>
            <a:ext cx="2020400" cy="193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aa14a0d2b6_0_1"/>
          <p:cNvPicPr preferRelativeResize="0"/>
          <p:nvPr/>
        </p:nvPicPr>
        <p:blipFill rotWithShape="1">
          <a:blip r:embed="rId6">
            <a:alphaModFix/>
          </a:blip>
          <a:srcRect l="32541" t="28582" r="39507" b="22079"/>
          <a:stretch/>
        </p:blipFill>
        <p:spPr>
          <a:xfrm>
            <a:off x="13914134" y="6485051"/>
            <a:ext cx="1767399" cy="175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aa14a0d2b6_0_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10886511" y="6469405"/>
            <a:ext cx="1767600" cy="17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aa14a0d2b6_0_1"/>
          <p:cNvSpPr/>
          <p:nvPr/>
        </p:nvSpPr>
        <p:spPr>
          <a:xfrm>
            <a:off x="1065867" y="3188967"/>
            <a:ext cx="12262400" cy="845600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DECDB"/>
              </a:gs>
              <a:gs pos="100000">
                <a:srgbClr val="F0AA6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c943fbd1b_0_6"/>
          <p:cNvSpPr txBox="1">
            <a:spLocks noGrp="1"/>
          </p:cNvSpPr>
          <p:nvPr>
            <p:ph type="title"/>
          </p:nvPr>
        </p:nvSpPr>
        <p:spPr>
          <a:xfrm>
            <a:off x="1463040" y="382138"/>
            <a:ext cx="13411200" cy="19343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rm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</a:pPr>
            <a:r>
              <a:rPr lang="hu-HU"/>
              <a:t>Társas köreink</a:t>
            </a:r>
            <a:endParaRPr/>
          </a:p>
        </p:txBody>
      </p:sp>
      <p:sp>
        <p:nvSpPr>
          <p:cNvPr id="139" name="Google Shape;139;g33c943fbd1b_0_6"/>
          <p:cNvSpPr/>
          <p:nvPr/>
        </p:nvSpPr>
        <p:spPr>
          <a:xfrm>
            <a:off x="5505800" y="3162533"/>
            <a:ext cx="4043600" cy="3673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33c943fbd1b_0_6"/>
          <p:cNvSpPr/>
          <p:nvPr/>
        </p:nvSpPr>
        <p:spPr>
          <a:xfrm>
            <a:off x="5339067" y="2947000"/>
            <a:ext cx="5293600" cy="4633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33c943fbd1b_0_6"/>
          <p:cNvSpPr/>
          <p:nvPr/>
        </p:nvSpPr>
        <p:spPr>
          <a:xfrm>
            <a:off x="5066600" y="2316467"/>
            <a:ext cx="7971200" cy="5994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33c943fbd1b_0_6"/>
          <p:cNvSpPr/>
          <p:nvPr/>
        </p:nvSpPr>
        <p:spPr>
          <a:xfrm>
            <a:off x="4960867" y="2001267"/>
            <a:ext cx="10384400" cy="6624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3c943fbd1b_0_6"/>
          <p:cNvSpPr txBox="1"/>
          <p:nvPr/>
        </p:nvSpPr>
        <p:spPr>
          <a:xfrm>
            <a:off x="8285800" y="6555133"/>
            <a:ext cx="1532800" cy="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u-HU" sz="28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CSALÁD</a:t>
            </a:r>
            <a:endParaRPr sz="28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33c943fbd1b_0_6"/>
          <p:cNvSpPr txBox="1"/>
          <p:nvPr/>
        </p:nvSpPr>
        <p:spPr>
          <a:xfrm>
            <a:off x="9549400" y="7215933"/>
            <a:ext cx="2126400" cy="7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u-HU" sz="28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BARÁTOK</a:t>
            </a:r>
            <a:endParaRPr sz="28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3c943fbd1b_0_6"/>
          <p:cNvSpPr txBox="1"/>
          <p:nvPr/>
        </p:nvSpPr>
        <p:spPr>
          <a:xfrm>
            <a:off x="13341433" y="5225633"/>
            <a:ext cx="2004000" cy="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u-HU" sz="28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IDEGENEK</a:t>
            </a:r>
            <a:endParaRPr sz="28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3c943fbd1b_0_6"/>
          <p:cNvSpPr/>
          <p:nvPr/>
        </p:nvSpPr>
        <p:spPr>
          <a:xfrm>
            <a:off x="5670367" y="4089233"/>
            <a:ext cx="1294800" cy="11364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3c943fbd1b_0_6"/>
          <p:cNvSpPr txBox="1"/>
          <p:nvPr/>
        </p:nvSpPr>
        <p:spPr>
          <a:xfrm>
            <a:off x="6965167" y="5700484"/>
            <a:ext cx="1532800" cy="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u-HU" sz="28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PÁRUNK</a:t>
            </a:r>
            <a:endParaRPr sz="28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3c943fbd1b_0_6"/>
          <p:cNvSpPr txBox="1"/>
          <p:nvPr/>
        </p:nvSpPr>
        <p:spPr>
          <a:xfrm rot="1561" flipH="1">
            <a:off x="5877375" y="4327047"/>
            <a:ext cx="880800" cy="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u-HU" sz="28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ÉN</a:t>
            </a:r>
            <a:endParaRPr sz="2800"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1463040" y="382138"/>
            <a:ext cx="13411200" cy="19343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rm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</a:pPr>
            <a:r>
              <a:rPr lang="hu-HU"/>
              <a:t>Párkapcsolat és szexualitás - fejlődési szakaszok</a:t>
            </a:r>
            <a:endParaRPr/>
          </a:p>
        </p:txBody>
      </p:sp>
      <p:pic>
        <p:nvPicPr>
          <p:cNvPr id="154" name="Google Shape;154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427" t="3973" r="4254" b="56973"/>
          <a:stretch/>
        </p:blipFill>
        <p:spPr>
          <a:xfrm>
            <a:off x="1272339" y="2184401"/>
            <a:ext cx="14194165" cy="28730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4"/>
          <p:cNvGrpSpPr/>
          <p:nvPr/>
        </p:nvGrpSpPr>
        <p:grpSpPr>
          <a:xfrm>
            <a:off x="1616065" y="4952569"/>
            <a:ext cx="13673888" cy="3483480"/>
            <a:chOff x="4279" y="1712061"/>
            <a:chExt cx="10255416" cy="2612610"/>
          </a:xfrm>
        </p:grpSpPr>
        <p:sp>
          <p:nvSpPr>
            <p:cNvPr id="156" name="Google Shape;156;p4"/>
            <p:cNvSpPr/>
            <p:nvPr/>
          </p:nvSpPr>
          <p:spPr>
            <a:xfrm>
              <a:off x="4279" y="1712061"/>
              <a:ext cx="2637050" cy="105482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15875" cap="flat" cmpd="sng">
              <a:solidFill>
                <a:srgbClr val="AFA9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531689" y="1712061"/>
              <a:ext cx="1582230" cy="1054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67" tIns="35533" rIns="35533" bIns="355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2000"/>
              </a:pPr>
              <a:r>
                <a:rPr lang="hu-HU" sz="2667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Vonzalom</a:t>
              </a:r>
              <a:endParaRPr sz="2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4279" y="2898734"/>
              <a:ext cx="2109640" cy="14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4279" y="2898734"/>
              <a:ext cx="2109640" cy="14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28594" lvl="1" indent="-228594">
                <a:lnSpc>
                  <a:spcPct val="90000"/>
                </a:lnSpc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hu-HU" sz="2400" b="1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Szabályok</a:t>
              </a:r>
              <a:r>
                <a:rPr lang="hu-HU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594" lvl="1" indent="-228594">
                <a:lnSpc>
                  <a:spcPct val="90000"/>
                </a:lnSpc>
                <a:spcBef>
                  <a:spcPts val="360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hu-HU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ember</a:t>
              </a:r>
              <a:endParaRPr sz="2400"/>
            </a:p>
            <a:p>
              <a:pPr marL="228594" lvl="1" indent="-228594">
                <a:lnSpc>
                  <a:spcPct val="90000"/>
                </a:lnSpc>
                <a:spcBef>
                  <a:spcPts val="360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hu-HU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Igen-igen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19170">
                <a:lnSpc>
                  <a:spcPct val="90000"/>
                </a:lnSpc>
                <a:spcBef>
                  <a:spcPts val="360"/>
                </a:spcBef>
                <a:buClr>
                  <a:srgbClr val="000000"/>
                </a:buClr>
                <a:buSzPts val="1800"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594" lvl="1" indent="-76198">
                <a:lnSpc>
                  <a:spcPct val="90000"/>
                </a:lnSpc>
                <a:spcBef>
                  <a:spcPts val="360"/>
                </a:spcBef>
                <a:buClr>
                  <a:schemeClr val="dk1"/>
                </a:buClr>
                <a:buSzPts val="1800"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425329" y="1712061"/>
              <a:ext cx="2637050" cy="105482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15875" cap="flat" cmpd="sng">
              <a:solidFill>
                <a:srgbClr val="AFA9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2952739" y="1712061"/>
              <a:ext cx="1582230" cy="1054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67" tIns="35533" rIns="35533" bIns="355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2000"/>
              </a:pPr>
              <a:r>
                <a:rPr lang="hu-HU" sz="2667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Csókolózás</a:t>
              </a:r>
              <a:endParaRPr sz="2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425329" y="2898734"/>
              <a:ext cx="2109640" cy="14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2425329" y="2898734"/>
              <a:ext cx="2109640" cy="14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28594" lvl="1" indent="-228594">
                <a:lnSpc>
                  <a:spcPct val="90000"/>
                </a:lnSpc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hu-HU" sz="2400" b="1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Szabályok:</a:t>
              </a:r>
              <a:endParaRPr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594" lvl="1" indent="-228594">
                <a:lnSpc>
                  <a:spcPct val="90000"/>
                </a:lnSpc>
                <a:spcBef>
                  <a:spcPts val="360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hu-HU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ember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594" lvl="1" indent="-228594">
                <a:lnSpc>
                  <a:spcPct val="90000"/>
                </a:lnSpc>
                <a:spcBef>
                  <a:spcPts val="360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hu-HU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Igen-igen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594" lvl="1" indent="-228594">
                <a:lnSpc>
                  <a:spcPct val="90000"/>
                </a:lnSpc>
                <a:spcBef>
                  <a:spcPts val="360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hu-HU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Magánügy / privát tér !!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4846379" y="1712061"/>
              <a:ext cx="2637050" cy="105482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15875" cap="flat" cmpd="sng">
              <a:solidFill>
                <a:srgbClr val="AFA9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5373789" y="1712061"/>
              <a:ext cx="1582230" cy="1054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67" tIns="35533" rIns="35533" bIns="355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2000"/>
              </a:pPr>
              <a:r>
                <a:rPr lang="hu-HU" sz="2667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Összebújás/ petting</a:t>
              </a:r>
              <a:endParaRPr sz="2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846379" y="2898734"/>
              <a:ext cx="2109640" cy="14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4846379" y="2898734"/>
              <a:ext cx="2109640" cy="14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28594" lvl="1" indent="-228594">
                <a:lnSpc>
                  <a:spcPct val="90000"/>
                </a:lnSpc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hu-HU" sz="2400" b="1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Szabályok:</a:t>
              </a:r>
              <a:endParaRPr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594" lvl="1" indent="-228594">
                <a:lnSpc>
                  <a:spcPct val="90000"/>
                </a:lnSpc>
                <a:spcBef>
                  <a:spcPts val="360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hu-HU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ember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594" lvl="1" indent="-228594">
                <a:lnSpc>
                  <a:spcPct val="90000"/>
                </a:lnSpc>
                <a:spcBef>
                  <a:spcPts val="360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hu-HU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Igen-igen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594" lvl="1" indent="-228594">
                <a:lnSpc>
                  <a:spcPct val="90000"/>
                </a:lnSpc>
                <a:spcBef>
                  <a:spcPts val="360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hu-HU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Védekezés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594" lvl="1" indent="-228594">
                <a:lnSpc>
                  <a:spcPct val="90000"/>
                </a:lnSpc>
                <a:spcBef>
                  <a:spcPts val="360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hu-HU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Magánügy/privát tér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7415800" y="1712061"/>
              <a:ext cx="2637050" cy="105482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15875" cap="flat" cmpd="sng">
              <a:solidFill>
                <a:srgbClr val="AFA9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7943210" y="1712061"/>
              <a:ext cx="1582230" cy="1054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67" tIns="35533" rIns="35533" bIns="355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2000"/>
              </a:pPr>
              <a:r>
                <a:rPr lang="hu-HU" sz="2667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Szex, szeretkezés</a:t>
              </a:r>
              <a:endParaRPr sz="2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7267429" y="2898734"/>
              <a:ext cx="2406382" cy="14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7267428" y="2898734"/>
              <a:ext cx="2992267" cy="14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28594" lvl="1" indent="-228594">
                <a:lnSpc>
                  <a:spcPct val="90000"/>
                </a:lnSpc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hu-HU" sz="2400" b="1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Szabályok:</a:t>
              </a:r>
              <a:endParaRPr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594" lvl="1" indent="-228594">
                <a:lnSpc>
                  <a:spcPct val="90000"/>
                </a:lnSpc>
                <a:spcBef>
                  <a:spcPts val="360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hu-HU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ember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594" lvl="1" indent="-228594">
                <a:lnSpc>
                  <a:spcPct val="90000"/>
                </a:lnSpc>
                <a:spcBef>
                  <a:spcPts val="360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hu-HU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Igen-igen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594" lvl="1" indent="-228594">
                <a:lnSpc>
                  <a:spcPct val="90000"/>
                </a:lnSpc>
                <a:spcBef>
                  <a:spcPts val="360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hu-HU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Fogamzásgátlás + védekezés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594" lvl="1" indent="-228594">
                <a:lnSpc>
                  <a:spcPct val="90000"/>
                </a:lnSpc>
                <a:spcBef>
                  <a:spcPts val="360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hu-HU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Magánügy/privát tér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4"/>
          <p:cNvSpPr/>
          <p:nvPr/>
        </p:nvSpPr>
        <p:spPr>
          <a:xfrm>
            <a:off x="7469294" y="4702122"/>
            <a:ext cx="540173" cy="541295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10923694" y="4629042"/>
            <a:ext cx="540173" cy="541295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10957560" y="5253030"/>
            <a:ext cx="540173" cy="541295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14108007" y="4613259"/>
            <a:ext cx="540173" cy="541295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14730307" y="4603931"/>
            <a:ext cx="540173" cy="541295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14141874" y="5233017"/>
            <a:ext cx="540173" cy="541295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14749780" y="5227919"/>
            <a:ext cx="540173" cy="541295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788651DADAA36418CC7822E765A7D19" ma:contentTypeVersion="16" ma:contentTypeDescription="Új dokumentum létrehozása." ma:contentTypeScope="" ma:versionID="e7e41f3fdaac177d8f6b6c87dbc0ca24">
  <xsd:schema xmlns:xsd="http://www.w3.org/2001/XMLSchema" xmlns:xs="http://www.w3.org/2001/XMLSchema" xmlns:p="http://schemas.microsoft.com/office/2006/metadata/properties" xmlns:ns2="73312dcc-e902-47c8-839a-f83616681937" xmlns:ns3="844d1394-8def-405d-8919-b145fffc46a3" targetNamespace="http://schemas.microsoft.com/office/2006/metadata/properties" ma:root="true" ma:fieldsID="eafd454f7bbfbb96be861578226d839c" ns2:_="" ns3:_="">
    <xsd:import namespace="73312dcc-e902-47c8-839a-f83616681937"/>
    <xsd:import namespace="844d1394-8def-405d-8919-b145fffc46a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12dcc-e902-47c8-839a-f836166819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88fa158-8f5c-48a0-855a-05f3ad1f5d62}" ma:internalName="TaxCatchAll" ma:showField="CatchAllData" ma:web="73312dcc-e902-47c8-839a-f836166819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d1394-8def-405d-8919-b145fffc46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Képcímkék" ma:readOnly="false" ma:fieldId="{5cf76f15-5ced-4ddc-b409-7134ff3c332f}" ma:taxonomyMulti="true" ma:sspId="1323a659-14ea-4466-8044-9b1bfca8b4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4d1394-8def-405d-8919-b145fffc46a3">
      <Terms xmlns="http://schemas.microsoft.com/office/infopath/2007/PartnerControls"/>
    </lcf76f155ced4ddcb4097134ff3c332f>
    <TaxCatchAll xmlns="73312dcc-e902-47c8-839a-f83616681937" xsi:nil="true"/>
  </documentManagement>
</p:properties>
</file>

<file path=customXml/itemProps1.xml><?xml version="1.0" encoding="utf-8"?>
<ds:datastoreItem xmlns:ds="http://schemas.openxmlformats.org/officeDocument/2006/customXml" ds:itemID="{3AFE93C2-9C0C-4145-9478-BEE9234D827F}"/>
</file>

<file path=customXml/itemProps2.xml><?xml version="1.0" encoding="utf-8"?>
<ds:datastoreItem xmlns:ds="http://schemas.openxmlformats.org/officeDocument/2006/customXml" ds:itemID="{3C7E2C74-E96E-4FEE-A7A5-D4DE2EBED7D4}"/>
</file>

<file path=customXml/itemProps3.xml><?xml version="1.0" encoding="utf-8"?>
<ds:datastoreItem xmlns:ds="http://schemas.openxmlformats.org/officeDocument/2006/customXml" ds:itemID="{6DA9CC8C-B0E3-4066-AFD5-C769A7A7EF36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115</Words>
  <Application>Microsoft Office PowerPoint</Application>
  <PresentationFormat>Egyéni</PresentationFormat>
  <Paragraphs>41</Paragraphs>
  <Slides>18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Aptos</vt:lpstr>
      <vt:lpstr>Arial</vt:lpstr>
      <vt:lpstr>Calibri</vt:lpstr>
      <vt:lpstr>Office Theme</vt:lpstr>
      <vt:lpstr>Párkapcsolat és intimitás</vt:lpstr>
      <vt:lpstr>PowerPoint-bemutató</vt:lpstr>
      <vt:lpstr>PowerPoint-bemutató</vt:lpstr>
      <vt:lpstr>PowerPoint-bemutató</vt:lpstr>
      <vt:lpstr>PowerPoint-bemutató</vt:lpstr>
      <vt:lpstr>PowerPoint-bemutató</vt:lpstr>
      <vt:lpstr>Társas köreink</vt:lpstr>
      <vt:lpstr>Párkapcsolat és szexualitás - fejlődési szakaszok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Varga Zsuzsa</dc:creator>
  <cp:lastModifiedBy>Varga Zsuzsanna (gyógypedagógus)</cp:lastModifiedBy>
  <cp:revision>2</cp:revision>
  <dcterms:created xsi:type="dcterms:W3CDTF">2006-08-16T00:00:00Z</dcterms:created>
  <dcterms:modified xsi:type="dcterms:W3CDTF">2026-03-10T14:50:49Z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0x0101003788651DADAA36418CC7822E765A7D19</vt:lpwstr>
  </property>
</Properties>
</file>