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Sailors" charset="1" panose="02000000000000000000"/>
      <p:regular r:id="rId17"/>
    </p:embeddedFont>
    <p:embeddedFont>
      <p:font typeface="Libre Baskerville" charset="1" panose="02000000000000000000"/>
      <p:regular r:id="rId18"/>
    </p:embeddedFont>
    <p:embeddedFont>
      <p:font typeface="Libre Baskerville Bold" charset="1" panose="02000000000000000000"/>
      <p:regular r:id="rId19"/>
    </p:embeddedFont>
    <p:embeddedFont>
      <p:font typeface="Horta" charset="1" panose="020C0706030708060507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BD2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4330" y="575190"/>
            <a:ext cx="2988373" cy="4114800"/>
          </a:xfrm>
          <a:custGeom>
            <a:avLst/>
            <a:gdLst/>
            <a:ahLst/>
            <a:cxnLst/>
            <a:rect r="r" b="b" t="t" l="l"/>
            <a:pathLst>
              <a:path h="4114800" w="2988373">
                <a:moveTo>
                  <a:pt x="0" y="0"/>
                </a:moveTo>
                <a:lnTo>
                  <a:pt x="2988374" y="0"/>
                </a:lnTo>
                <a:lnTo>
                  <a:pt x="29883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245572" y="1028700"/>
            <a:ext cx="8524068" cy="8229600"/>
          </a:xfrm>
          <a:custGeom>
            <a:avLst/>
            <a:gdLst/>
            <a:ahLst/>
            <a:cxnLst/>
            <a:rect r="r" b="b" t="t" l="l"/>
            <a:pathLst>
              <a:path h="8229600" w="8524068">
                <a:moveTo>
                  <a:pt x="0" y="0"/>
                </a:moveTo>
                <a:lnTo>
                  <a:pt x="8524068" y="0"/>
                </a:lnTo>
                <a:lnTo>
                  <a:pt x="85240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16735" y="5495256"/>
            <a:ext cx="4104513" cy="4114800"/>
          </a:xfrm>
          <a:custGeom>
            <a:avLst/>
            <a:gdLst/>
            <a:ahLst/>
            <a:cxnLst/>
            <a:rect r="r" b="b" t="t" l="l"/>
            <a:pathLst>
              <a:path h="4114800" w="4104513">
                <a:moveTo>
                  <a:pt x="0" y="0"/>
                </a:moveTo>
                <a:lnTo>
                  <a:pt x="4104513" y="0"/>
                </a:lnTo>
                <a:lnTo>
                  <a:pt x="41045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128325" y="-1028700"/>
            <a:ext cx="4754496" cy="4114800"/>
          </a:xfrm>
          <a:custGeom>
            <a:avLst/>
            <a:gdLst/>
            <a:ahLst/>
            <a:cxnLst/>
            <a:rect r="r" b="b" t="t" l="l"/>
            <a:pathLst>
              <a:path h="4114800" w="4754496">
                <a:moveTo>
                  <a:pt x="0" y="0"/>
                </a:moveTo>
                <a:lnTo>
                  <a:pt x="4754496" y="0"/>
                </a:lnTo>
                <a:lnTo>
                  <a:pt x="47544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452295" y="5495256"/>
            <a:ext cx="4835705" cy="4791744"/>
          </a:xfrm>
          <a:custGeom>
            <a:avLst/>
            <a:gdLst/>
            <a:ahLst/>
            <a:cxnLst/>
            <a:rect r="r" b="b" t="t" l="l"/>
            <a:pathLst>
              <a:path h="4791744" w="4835705">
                <a:moveTo>
                  <a:pt x="0" y="0"/>
                </a:moveTo>
                <a:lnTo>
                  <a:pt x="4835705" y="0"/>
                </a:lnTo>
                <a:lnTo>
                  <a:pt x="4835705" y="4791744"/>
                </a:lnTo>
                <a:lnTo>
                  <a:pt x="0" y="47917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039868" y="3696535"/>
            <a:ext cx="10491144" cy="26939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92"/>
              </a:lnSpc>
            </a:pPr>
            <a:r>
              <a:rPr lang="en-US" sz="7565">
                <a:solidFill>
                  <a:srgbClr val="000000"/>
                </a:solidFill>
                <a:latin typeface="Sailors"/>
                <a:ea typeface="Sailors"/>
                <a:cs typeface="Sailors"/>
                <a:sym typeface="Sailors"/>
              </a:rPr>
              <a:t>Digitális kultúra és társadalomismeret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0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685803" y="689672"/>
            <a:ext cx="19182804" cy="10238822"/>
          </a:xfrm>
          <a:custGeom>
            <a:avLst/>
            <a:gdLst/>
            <a:ahLst/>
            <a:cxnLst/>
            <a:rect r="r" b="b" t="t" l="l"/>
            <a:pathLst>
              <a:path h="10238822" w="19182804">
                <a:moveTo>
                  <a:pt x="0" y="0"/>
                </a:moveTo>
                <a:lnTo>
                  <a:pt x="19182803" y="0"/>
                </a:lnTo>
                <a:lnTo>
                  <a:pt x="19182803" y="10238821"/>
                </a:lnTo>
                <a:lnTo>
                  <a:pt x="0" y="102388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0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2223" y="138618"/>
            <a:ext cx="16157077" cy="10508161"/>
          </a:xfrm>
          <a:custGeom>
            <a:avLst/>
            <a:gdLst/>
            <a:ahLst/>
            <a:cxnLst/>
            <a:rect r="r" b="b" t="t" l="l"/>
            <a:pathLst>
              <a:path h="10508161" w="16157077">
                <a:moveTo>
                  <a:pt x="0" y="0"/>
                </a:moveTo>
                <a:lnTo>
                  <a:pt x="16157077" y="0"/>
                </a:lnTo>
                <a:lnTo>
                  <a:pt x="16157077" y="10508162"/>
                </a:lnTo>
                <a:lnTo>
                  <a:pt x="0" y="105081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285" r="0" b="-2285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50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93730" y="682625"/>
            <a:ext cx="15190823" cy="882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sz="5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Miért fontos a megfelelő kérdéstípus választása?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kérdéstípus befolyásolja, milyen minőségű adatot kapunk.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 jól választunk, a válaszadók könnyebben és pontosabban töltik ki. </a:t>
            </a:r>
          </a:p>
          <a:p>
            <a:pPr algn="l">
              <a:lnSpc>
                <a:spcPts val="7000"/>
              </a:lnSpc>
              <a:spcBef>
                <a:spcPct val="0"/>
              </a:spcBef>
            </a:pPr>
          </a:p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 cél: gyors, érthető, egyértelmű kérdések → használható eredmény.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0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5254" y="1066186"/>
            <a:ext cx="16997493" cy="7940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en-US" b="true" sz="5004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Rövid válasz: </a:t>
            </a:r>
          </a:p>
          <a:p>
            <a:pPr algn="l">
              <a:lnSpc>
                <a:spcPts val="7006"/>
              </a:lnSpc>
              <a:spcBef>
                <a:spcPct val="0"/>
              </a:spcBef>
            </a:pPr>
          </a:p>
          <a:p>
            <a:pPr algn="l">
              <a:lnSpc>
                <a:spcPts val="7006"/>
              </a:lnSpc>
              <a:spcBef>
                <a:spcPct val="0"/>
              </a:spcBef>
            </a:pPr>
          </a:p>
          <a:p>
            <a:pPr algn="l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Pontos adatra van szükség (pl. életkor, létszám, név).</a:t>
            </a:r>
          </a:p>
          <a:p>
            <a:pPr algn="l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Rövid, maximum 1 soros vélemény vagy szám.</a:t>
            </a:r>
          </a:p>
          <a:p>
            <a:pPr algn="l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l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Példák:</a:t>
            </a:r>
          </a:p>
          <a:p>
            <a:pPr algn="l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„Hány főből áll a csoport?”</a:t>
            </a:r>
          </a:p>
          <a:p>
            <a:pPr algn="l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„Mi a keresztneved?”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6600203" y="321786"/>
            <a:ext cx="7544721" cy="2833514"/>
          </a:xfrm>
          <a:custGeom>
            <a:avLst/>
            <a:gdLst/>
            <a:ahLst/>
            <a:cxnLst/>
            <a:rect r="r" b="b" t="t" l="l"/>
            <a:pathLst>
              <a:path h="2833514" w="7544721">
                <a:moveTo>
                  <a:pt x="0" y="0"/>
                </a:moveTo>
                <a:lnTo>
                  <a:pt x="7544722" y="0"/>
                </a:lnTo>
                <a:lnTo>
                  <a:pt x="7544722" y="2833514"/>
                </a:lnTo>
                <a:lnTo>
                  <a:pt x="0" y="28335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096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0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56244" y="1028700"/>
            <a:ext cx="16575511" cy="3874526"/>
          </a:xfrm>
          <a:custGeom>
            <a:avLst/>
            <a:gdLst/>
            <a:ahLst/>
            <a:cxnLst/>
            <a:rect r="r" b="b" t="t" l="l"/>
            <a:pathLst>
              <a:path h="3874526" w="16575511">
                <a:moveTo>
                  <a:pt x="0" y="0"/>
                </a:moveTo>
                <a:lnTo>
                  <a:pt x="16575512" y="0"/>
                </a:lnTo>
                <a:lnTo>
                  <a:pt x="16575512" y="3874526"/>
                </a:lnTo>
                <a:lnTo>
                  <a:pt x="0" y="3874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65009" y="6319685"/>
            <a:ext cx="13557983" cy="2938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001"/>
              </a:lnSpc>
            </a:pPr>
            <a:r>
              <a:rPr lang="en-US" b="true" sz="22001">
                <a:solidFill>
                  <a:srgbClr val="28FF0D"/>
                </a:solidFill>
                <a:latin typeface="Horta"/>
                <a:ea typeface="Horta"/>
                <a:cs typeface="Horta"/>
                <a:sym typeface="Horta"/>
              </a:rPr>
              <a:t>LINEÁRIS SKÁLA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250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75645" y="446723"/>
            <a:ext cx="16536710" cy="929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Lineáris skála 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</a:p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Mikor használd?</a:t>
            </a:r>
          </a:p>
          <a:p>
            <a:pPr algn="ctr">
              <a:lnSpc>
                <a:spcPts val="6719"/>
              </a:lnSpc>
              <a:spcBef>
                <a:spcPct val="0"/>
              </a:spcBef>
            </a:pP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Elégedettség, attitűd, érzés vagy fontosság mérésére.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Egyszerű, gyors értékelésre.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 Példák: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„Mennyire voltál elégedett a tanévvel? (1–5)”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„Mennyire tartod egészségtelennek az energiaitalt?”</a:t>
            </a:r>
          </a:p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b="true" sz="4800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„Mennyire érzed jól magad az iskolában?”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0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01520" y="3468231"/>
            <a:ext cx="8041930" cy="6818769"/>
          </a:xfrm>
          <a:custGeom>
            <a:avLst/>
            <a:gdLst/>
            <a:ahLst/>
            <a:cxnLst/>
            <a:rect r="r" b="b" t="t" l="l"/>
            <a:pathLst>
              <a:path h="6818769" w="8041930">
                <a:moveTo>
                  <a:pt x="0" y="0"/>
                </a:moveTo>
                <a:lnTo>
                  <a:pt x="8041930" y="0"/>
                </a:lnTo>
                <a:lnTo>
                  <a:pt x="8041930" y="6818769"/>
                </a:lnTo>
                <a:lnTo>
                  <a:pt x="0" y="68187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4035023" y="174716"/>
            <a:ext cx="9174923" cy="2548590"/>
          </a:xfrm>
          <a:custGeom>
            <a:avLst/>
            <a:gdLst/>
            <a:ahLst/>
            <a:cxnLst/>
            <a:rect r="r" b="b" t="t" l="l"/>
            <a:pathLst>
              <a:path h="2548590" w="9174923">
                <a:moveTo>
                  <a:pt x="0" y="0"/>
                </a:moveTo>
                <a:lnTo>
                  <a:pt x="9174923" y="0"/>
                </a:lnTo>
                <a:lnTo>
                  <a:pt x="9174923" y="2548589"/>
                </a:lnTo>
                <a:lnTo>
                  <a:pt x="0" y="2548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250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7885" y="1123950"/>
            <a:ext cx="16934031" cy="7741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26"/>
              </a:lnSpc>
              <a:spcBef>
                <a:spcPct val="0"/>
              </a:spcBef>
            </a:pPr>
            <a:r>
              <a:rPr lang="en-US" sz="5526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Jelölőnégyzetek (több válasz)</a:t>
            </a:r>
          </a:p>
          <a:p>
            <a:pPr algn="ctr">
              <a:lnSpc>
                <a:spcPts val="5526"/>
              </a:lnSpc>
              <a:spcBef>
                <a:spcPct val="0"/>
              </a:spcBef>
            </a:pPr>
          </a:p>
          <a:p>
            <a:pPr algn="ctr">
              <a:lnSpc>
                <a:spcPts val="5526"/>
              </a:lnSpc>
              <a:spcBef>
                <a:spcPct val="0"/>
              </a:spcBef>
            </a:pPr>
            <a:r>
              <a:rPr lang="en-US" sz="5526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Mikor használd?</a:t>
            </a:r>
          </a:p>
          <a:p>
            <a:pPr algn="ctr">
              <a:lnSpc>
                <a:spcPts val="5526"/>
              </a:lnSpc>
              <a:spcBef>
                <a:spcPct val="0"/>
              </a:spcBef>
            </a:pPr>
          </a:p>
          <a:p>
            <a:pPr algn="l">
              <a:lnSpc>
                <a:spcPts val="5526"/>
              </a:lnSpc>
              <a:spcBef>
                <a:spcPct val="0"/>
              </a:spcBef>
            </a:pPr>
            <a:r>
              <a:rPr lang="en-US" sz="5526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 több válasz is helyes lehet.</a:t>
            </a:r>
          </a:p>
          <a:p>
            <a:pPr algn="l">
              <a:lnSpc>
                <a:spcPts val="5526"/>
              </a:lnSpc>
              <a:spcBef>
                <a:spcPct val="0"/>
              </a:spcBef>
            </a:pPr>
            <a:r>
              <a:rPr lang="en-US" sz="5526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 érdekel, ki milyen sokféle dolgot választana.</a:t>
            </a:r>
          </a:p>
          <a:p>
            <a:pPr algn="l">
              <a:lnSpc>
                <a:spcPts val="5526"/>
              </a:lnSpc>
              <a:spcBef>
                <a:spcPct val="0"/>
              </a:spcBef>
            </a:pPr>
            <a:r>
              <a:rPr lang="en-US" sz="5526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l">
              <a:lnSpc>
                <a:spcPts val="5526"/>
              </a:lnSpc>
              <a:spcBef>
                <a:spcPct val="0"/>
              </a:spcBef>
            </a:pPr>
            <a:r>
              <a:rPr lang="en-US" sz="5526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Példák:</a:t>
            </a:r>
          </a:p>
          <a:p>
            <a:pPr algn="l">
              <a:lnSpc>
                <a:spcPts val="5526"/>
              </a:lnSpc>
              <a:spcBef>
                <a:spcPct val="0"/>
              </a:spcBef>
            </a:pPr>
            <a:r>
              <a:rPr lang="en-US" sz="5526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„Mely programokon vettél részt idén?”</a:t>
            </a:r>
          </a:p>
          <a:p>
            <a:pPr algn="l">
              <a:lnSpc>
                <a:spcPts val="5526"/>
              </a:lnSpc>
              <a:spcBef>
                <a:spcPct val="0"/>
              </a:spcBef>
            </a:pPr>
            <a:r>
              <a:rPr lang="en-US" sz="5526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„Milyen sportokat próbálnál ki?”</a:t>
            </a:r>
          </a:p>
          <a:p>
            <a:pPr algn="l">
              <a:lnSpc>
                <a:spcPts val="5526"/>
              </a:lnSpc>
              <a:spcBef>
                <a:spcPct val="0"/>
              </a:spcBef>
            </a:pPr>
            <a:r>
              <a:rPr lang="en-US" sz="5526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„Mely rádiókat szoktad hallgatni?”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0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851303"/>
            <a:ext cx="15797727" cy="7435697"/>
          </a:xfrm>
          <a:custGeom>
            <a:avLst/>
            <a:gdLst/>
            <a:ahLst/>
            <a:cxnLst/>
            <a:rect r="r" b="b" t="t" l="l"/>
            <a:pathLst>
              <a:path h="7435697" w="15797727">
                <a:moveTo>
                  <a:pt x="0" y="0"/>
                </a:moveTo>
                <a:lnTo>
                  <a:pt x="15797727" y="0"/>
                </a:lnTo>
                <a:lnTo>
                  <a:pt x="15797727" y="7435697"/>
                </a:lnTo>
                <a:lnTo>
                  <a:pt x="0" y="7435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75814" y="31283"/>
            <a:ext cx="6663593" cy="1994834"/>
          </a:xfrm>
          <a:custGeom>
            <a:avLst/>
            <a:gdLst/>
            <a:ahLst/>
            <a:cxnLst/>
            <a:rect r="r" b="b" t="t" l="l"/>
            <a:pathLst>
              <a:path h="1994834" w="6663593">
                <a:moveTo>
                  <a:pt x="0" y="0"/>
                </a:moveTo>
                <a:lnTo>
                  <a:pt x="6663593" y="0"/>
                </a:lnTo>
                <a:lnTo>
                  <a:pt x="6663593" y="1994834"/>
                </a:lnTo>
                <a:lnTo>
                  <a:pt x="0" y="19948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250F4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33475"/>
            <a:ext cx="16201590" cy="7417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88"/>
              </a:lnSpc>
              <a:spcBef>
                <a:spcPct val="0"/>
              </a:spcBef>
            </a:pPr>
            <a:r>
              <a:rPr lang="en-US" sz="5288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Feleletválasztós </a:t>
            </a:r>
          </a:p>
          <a:p>
            <a:pPr algn="ctr">
              <a:lnSpc>
                <a:spcPts val="5288"/>
              </a:lnSpc>
              <a:spcBef>
                <a:spcPct val="0"/>
              </a:spcBef>
            </a:pPr>
          </a:p>
          <a:p>
            <a:pPr algn="ctr">
              <a:lnSpc>
                <a:spcPts val="5288"/>
              </a:lnSpc>
              <a:spcBef>
                <a:spcPct val="0"/>
              </a:spcBef>
            </a:pPr>
            <a:r>
              <a:rPr lang="en-US" sz="5288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Mikor használd?</a:t>
            </a:r>
          </a:p>
          <a:p>
            <a:pPr algn="ctr">
              <a:lnSpc>
                <a:spcPts val="5288"/>
              </a:lnSpc>
              <a:spcBef>
                <a:spcPct val="0"/>
              </a:spcBef>
            </a:pPr>
            <a:r>
              <a:rPr lang="en-US" sz="5288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Amikor csak </a:t>
            </a:r>
            <a:r>
              <a:rPr lang="en-US" b="true" sz="5288">
                <a:solidFill>
                  <a:srgbClr val="FFFFFF"/>
                </a:solidFill>
                <a:latin typeface="Libre Baskerville Bold"/>
                <a:ea typeface="Libre Baskerville Bold"/>
                <a:cs typeface="Libre Baskerville Bold"/>
                <a:sym typeface="Libre Baskerville Bold"/>
              </a:rPr>
              <a:t>egyetlen válasz</a:t>
            </a:r>
            <a:r>
              <a:rPr lang="en-US" sz="5288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adható.</a:t>
            </a:r>
          </a:p>
          <a:p>
            <a:pPr algn="ctr">
              <a:lnSpc>
                <a:spcPts val="5288"/>
              </a:lnSpc>
              <a:spcBef>
                <a:spcPct val="0"/>
              </a:spcBef>
            </a:pPr>
            <a:r>
              <a:rPr lang="en-US" sz="5288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Ha kategóriát, típust, döntést mérsz.</a:t>
            </a:r>
          </a:p>
          <a:p>
            <a:pPr algn="ctr">
              <a:lnSpc>
                <a:spcPts val="5288"/>
              </a:lnSpc>
              <a:spcBef>
                <a:spcPct val="0"/>
              </a:spcBef>
            </a:pPr>
            <a:r>
              <a:rPr lang="en-US" sz="5288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</a:p>
          <a:p>
            <a:pPr algn="ctr">
              <a:lnSpc>
                <a:spcPts val="5288"/>
              </a:lnSpc>
              <a:spcBef>
                <a:spcPct val="0"/>
              </a:spcBef>
            </a:pPr>
            <a:r>
              <a:rPr lang="en-US" sz="5288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Példák:</a:t>
            </a:r>
          </a:p>
          <a:p>
            <a:pPr algn="ctr">
              <a:lnSpc>
                <a:spcPts val="5288"/>
              </a:lnSpc>
              <a:spcBef>
                <a:spcPct val="0"/>
              </a:spcBef>
            </a:pPr>
            <a:r>
              <a:rPr lang="en-US" sz="5288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„Melyik osztályba jársz?”</a:t>
            </a:r>
          </a:p>
          <a:p>
            <a:pPr algn="ctr">
              <a:lnSpc>
                <a:spcPts val="5288"/>
              </a:lnSpc>
              <a:spcBef>
                <a:spcPct val="0"/>
              </a:spcBef>
            </a:pPr>
            <a:r>
              <a:rPr lang="en-US" sz="5288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„Melyik sportot szereted a legjobban?”</a:t>
            </a:r>
          </a:p>
          <a:p>
            <a:pPr algn="ctr">
              <a:lnSpc>
                <a:spcPts val="5288"/>
              </a:lnSpc>
              <a:spcBef>
                <a:spcPct val="0"/>
              </a:spcBef>
            </a:pPr>
            <a:r>
              <a:rPr lang="en-US" sz="5288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„Megengednéd-e 18 év alatt az energiaital fogyasztását?”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DAG4p-9648w</dc:identifier>
  <dcterms:modified xsi:type="dcterms:W3CDTF">2011-08-01T06:04:30Z</dcterms:modified>
  <cp:revision>1</cp:revision>
  <dc:title>Digit</dc:title>
</cp:coreProperties>
</file>